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embeddedFontLst>
    <p:embeddedFont>
      <p:font typeface="Open Sans" panose="020B0604020202020204" charset="0"/>
      <p:regular r:id="rId30"/>
      <p:bold r:id="rId31"/>
      <p:italic r:id="rId32"/>
      <p:boldItalic r:id="rId33"/>
    </p:embeddedFont>
    <p:embeddedFont>
      <p:font typeface="PT Sans Narrow" panose="020B0604020202020204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46dd5528d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846dd5528d_0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846dd5528d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846dd5528d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46dd5528d_0_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846dd5528d_0_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846dd5528d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846dd5528d_0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46dd5528d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46dd5528d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46dd5528d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46dd5528d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46dd5528d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46dd5528d_0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46dd5528d_0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846dd5528d_0_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46dd5528d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846dd5528d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487ff85f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8487ff85f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46dd5528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846dd5528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46dd5528d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846dd5528d_0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46dd5528d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846dd5528d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8496c3a2f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8496c3a2f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496c3a2f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8496c3a2f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46dd5528d_3_1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46dd5528d_3_1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496c3a2f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8496c3a2f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72daec5a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72daec5a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46dd5528d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846dd5528d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846dd5528d_0_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846dd5528d_0_5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846dd5528d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846dd5528d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46dd5528d_0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846dd5528d_0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46dd5528d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846dd5528d_0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46dd5528d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46dd5528d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46dd5528d_0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46dd5528d_0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846dd5528d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846dd5528d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hndinofrio/ENPM690_Final_Project.git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gCJyVX98KJ4" TargetMode="External"/><Relationship Id="rId3" Type="http://schemas.openxmlformats.org/officeDocument/2006/relationships/hyperlink" Target="https://www.freecodecamp.org/news/an-introduction-to-reinforcement-learning-4339519de419/" TargetMode="External"/><Relationship Id="rId7" Type="http://schemas.openxmlformats.org/officeDocument/2006/relationships/hyperlink" Target="https://www.youtube.com/watch?v=0g4j2k_Ggc4&amp;list=PL7-jPKtc4r78-wCZcQn5IqyuWhBZ8fOxT&amp;index=5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youtube.com/watch?v=PnHCvfgC_ZA&amp;list=PL7-jPKtc4r78-wCZcQn5IqyuWhBZ8fOxT&amp;index=4" TargetMode="External"/><Relationship Id="rId5" Type="http://schemas.openxmlformats.org/officeDocument/2006/relationships/hyperlink" Target="https://yilundu.github.io/2016/12/24/Deep-Q-Learning-on-Space-Invaders.html" TargetMode="External"/><Relationship Id="rId4" Type="http://schemas.openxmlformats.org/officeDocument/2006/relationships/hyperlink" Target="https://simoninithomas.github.io/Deep_reinforcement_learning_Cours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Q-Learning vs. DQN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Comparing learning algorithms on Atari game Space Invaders</a:t>
            </a:r>
            <a:endParaRPr sz="2500"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Divyam Garg &amp; John DiNofrio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Q-Learning Test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 Episodes</a:t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0" y="57150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>
            <a:spLocks noGrp="1"/>
          </p:cNvSpPr>
          <p:nvPr>
            <p:ph type="title"/>
          </p:nvPr>
        </p:nvSpPr>
        <p:spPr>
          <a:xfrm>
            <a:off x="235500" y="1317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Q-Learning Test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 Episodes</a:t>
            </a:r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body" idx="1"/>
          </p:nvPr>
        </p:nvSpPr>
        <p:spPr>
          <a:xfrm>
            <a:off x="376800" y="1366300"/>
            <a:ext cx="8390400" cy="29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Score 50.0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Score 160.0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Score 210.0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Score 155.0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Score 180.0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Score 155.0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Score 80.0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Score 210.0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Score 210.0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Score 180.0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Average Score:  159.0</a:t>
            </a: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pic>
        <p:nvPicPr>
          <p:cNvPr id="132" name="Google Shape;132;p23"/>
          <p:cNvPicPr preferRelativeResize="0"/>
          <p:nvPr/>
        </p:nvPicPr>
        <p:blipFill rotWithShape="1">
          <a:blip r:embed="rId3">
            <a:alphaModFix/>
          </a:blip>
          <a:srcRect l="1438"/>
          <a:stretch/>
        </p:blipFill>
        <p:spPr>
          <a:xfrm>
            <a:off x="5446625" y="347300"/>
            <a:ext cx="3309475" cy="444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xfrm>
            <a:off x="387900" y="546050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Q-Learning Training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 Episodes</a:t>
            </a:r>
            <a:endParaRPr/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14500"/>
            <a:ext cx="4572000" cy="3429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387900" y="57537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Q-Learning Test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 Episodes</a:t>
            </a:r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3375" y="823050"/>
            <a:ext cx="5760626" cy="432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>
            <a:spLocks noGrp="1"/>
          </p:cNvSpPr>
          <p:nvPr>
            <p:ph type="title"/>
          </p:nvPr>
        </p:nvSpPr>
        <p:spPr>
          <a:xfrm>
            <a:off x="311700" y="2197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Q-Learning Test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500 Episodes</a:t>
            </a:r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body" idx="1"/>
          </p:nvPr>
        </p:nvSpPr>
        <p:spPr>
          <a:xfrm>
            <a:off x="446550" y="15387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aseline="30000"/>
              <a:t>Score 180.0</a:t>
            </a:r>
            <a:endParaRPr sz="3000" baseline="30000"/>
          </a:p>
          <a:p>
            <a:pPr marL="0" lvl="0" indent="0" algn="l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aseline="30000"/>
              <a:t>Score 105.0</a:t>
            </a:r>
            <a:endParaRPr sz="3000" baseline="30000"/>
          </a:p>
          <a:p>
            <a:pPr marL="0" lvl="0" indent="0" algn="l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aseline="30000"/>
              <a:t>Score 180.0</a:t>
            </a:r>
            <a:endParaRPr sz="3000" baseline="30000"/>
          </a:p>
          <a:p>
            <a:pPr marL="0" lvl="0" indent="0" algn="l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aseline="30000"/>
              <a:t>Score 105.0</a:t>
            </a:r>
            <a:endParaRPr sz="3000" baseline="30000"/>
          </a:p>
          <a:p>
            <a:pPr marL="0" lvl="0" indent="0" algn="l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aseline="30000"/>
              <a:t>Score 90.0</a:t>
            </a:r>
            <a:endParaRPr sz="3000" baseline="30000"/>
          </a:p>
          <a:p>
            <a:pPr marL="0" lvl="0" indent="0" algn="l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aseline="30000"/>
              <a:t>Score 105.0</a:t>
            </a:r>
            <a:endParaRPr sz="3000" baseline="30000"/>
          </a:p>
          <a:p>
            <a:pPr marL="0" lvl="0" indent="0" algn="l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aseline="30000"/>
              <a:t>Score 75.0</a:t>
            </a:r>
            <a:endParaRPr sz="3000" baseline="30000"/>
          </a:p>
          <a:p>
            <a:pPr marL="0" lvl="0" indent="0" algn="l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aseline="30000"/>
              <a:t>Score 155.0</a:t>
            </a:r>
            <a:endParaRPr sz="3000" baseline="30000"/>
          </a:p>
          <a:p>
            <a:pPr marL="0" lvl="0" indent="0" algn="l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aseline="30000"/>
              <a:t>Score 260.0</a:t>
            </a:r>
            <a:endParaRPr sz="3000" baseline="30000"/>
          </a:p>
          <a:p>
            <a:pPr marL="0" lvl="0" indent="0" algn="l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aseline="30000"/>
              <a:t>Score 210.0</a:t>
            </a:r>
            <a:endParaRPr sz="3000" baseline="30000"/>
          </a:p>
          <a:p>
            <a:pPr marL="0" lvl="0" indent="0" algn="l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 baseline="30000"/>
              <a:t>Average Score:  146.5</a:t>
            </a:r>
            <a:endParaRPr sz="3300" b="1" baseline="30000"/>
          </a:p>
          <a:p>
            <a:pPr marL="0" lvl="0" indent="0" algn="l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pic>
        <p:nvPicPr>
          <p:cNvPr id="152" name="Google Shape;152;p26"/>
          <p:cNvPicPr preferRelativeResize="0"/>
          <p:nvPr/>
        </p:nvPicPr>
        <p:blipFill rotWithShape="1">
          <a:blip r:embed="rId3">
            <a:alphaModFix/>
          </a:blip>
          <a:srcRect l="1826"/>
          <a:stretch/>
        </p:blipFill>
        <p:spPr>
          <a:xfrm>
            <a:off x="5368400" y="219700"/>
            <a:ext cx="33877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>
            <a:spLocks noGrp="1"/>
          </p:cNvSpPr>
          <p:nvPr>
            <p:ph type="title"/>
          </p:nvPr>
        </p:nvSpPr>
        <p:spPr>
          <a:xfrm>
            <a:off x="311700" y="2294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Q-Learning Results</a:t>
            </a:r>
            <a:endParaRPr/>
          </a:p>
        </p:txBody>
      </p:sp>
      <p:sp>
        <p:nvSpPr>
          <p:cNvPr id="158" name="Google Shape;158;p27"/>
          <p:cNvSpPr txBox="1">
            <a:spLocks noGrp="1"/>
          </p:cNvSpPr>
          <p:nvPr>
            <p:ph type="body" idx="1"/>
          </p:nvPr>
        </p:nvSpPr>
        <p:spPr>
          <a:xfrm>
            <a:off x="51300" y="936825"/>
            <a:ext cx="9041400" cy="40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Unfortunately, the Q-Learning algorithm did not perform very well. It learned the basics and could get a few points in before it died, but it didn’t </a:t>
            </a:r>
            <a:r>
              <a:rPr lang="en" i="1"/>
              <a:t>play </a:t>
            </a:r>
            <a:r>
              <a:rPr lang="en"/>
              <a:t>the game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reason for this is the state space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/>
              <a:t>T</a:t>
            </a:r>
            <a:r>
              <a:rPr lang="en" sz="1700"/>
              <a:t>he state space for Q-Learning was the position of the spaceship</a:t>
            </a:r>
            <a:endParaRPr sz="170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700"/>
              <a:t>It had no idea wh</a:t>
            </a:r>
            <a:r>
              <a:rPr lang="en" sz="1600"/>
              <a:t>ere the bullets or ships were</a:t>
            </a:r>
            <a:endParaRPr sz="16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it did learn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With the little information it had, it knew that it wouldn’t get hurt while hiding under the shield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It also knew that if it kept shooting with half its body protected away it could get the most points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Q-Learning doesn’t have the capacity to process that much information and fine two its training</a:t>
            </a:r>
            <a:endParaRPr sz="1600"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>
            <a:spLocks noGrp="1"/>
          </p:cNvSpPr>
          <p:nvPr>
            <p:ph type="title"/>
          </p:nvPr>
        </p:nvSpPr>
        <p:spPr>
          <a:xfrm>
            <a:off x="311700" y="633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Overcoming Shortcomings with Deep - Q Learning </a:t>
            </a:r>
            <a:endParaRPr/>
          </a:p>
        </p:txBody>
      </p:sp>
      <p:sp>
        <p:nvSpPr>
          <p:cNvPr id="164" name="Google Shape;164;p28"/>
          <p:cNvSpPr txBox="1">
            <a:spLocks noGrp="1"/>
          </p:cNvSpPr>
          <p:nvPr>
            <p:ph type="body" idx="1"/>
          </p:nvPr>
        </p:nvSpPr>
        <p:spPr>
          <a:xfrm>
            <a:off x="311700" y="92040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problem with games is that the agent must take in images as perception; therefore, we need to use a convolutional neural network to add precision.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state space for DQN is a lot bigger, and it includes every pixel on the screen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means that DQN knows where every bullet and enemy is as well as how much shield is left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625" y="2953500"/>
            <a:ext cx="8097024" cy="194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of Deep Q-learning Algorithm</a:t>
            </a:r>
            <a:endParaRPr/>
          </a:p>
        </p:txBody>
      </p:sp>
      <p:sp>
        <p:nvSpPr>
          <p:cNvPr id="171" name="Google Shape;171;p2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89000" cy="37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Initialize the environment of the Space-Invaders-Atari 2600 (8 actions possible)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Preprocessing the frame: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Removal of unnecessary pixel  (210,160) to (110,84)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Normalise for better distribution and resizing the image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Getting stack frames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Setting up training and hyper-parameters (state size : - 110,84,4)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Learning rate: - 0.0025 &amp; decay rate = 0.0001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Total episodes = 150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Batch size = 64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Explore probability at start = 1.0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Discount = 0.9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Memory size = 1000000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it work</a:t>
            </a:r>
            <a:endParaRPr/>
          </a:p>
        </p:txBody>
      </p:sp>
      <p:sp>
        <p:nvSpPr>
          <p:cNvPr id="177" name="Google Shape;177;p3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Pre-Processing the frame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Adding 4 frames/state as a single experience in a stack format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Memory: - Storing previous experiences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Replay Buffer: - Avoid reinforcing the same experience (overfitting) and making previous experiences more efficient.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Creating the hidden layers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3 Conv2d layers          activation = ‘elu’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flatten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 Dense layers             activation  = ‘softmax’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Output layer size = action set (8)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8" name="Google Shape;1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8200" y="2682550"/>
            <a:ext cx="2391125" cy="218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it Work</a:t>
            </a:r>
            <a:endParaRPr/>
          </a:p>
        </p:txBody>
      </p:sp>
      <p:sp>
        <p:nvSpPr>
          <p:cNvPr id="184" name="Google Shape;184;p3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Exploration  :- explore_start = 1.0 and explore_stop = 0.01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explore_probability = explore_stop + (explore_start - explore_stop) * exp(-decay_rate * decay_step)</a:t>
            </a:r>
            <a:endParaRPr sz="14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Target networks and Loss Function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85" name="Google Shape;1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925" y="1060600"/>
            <a:ext cx="8263700" cy="101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6150" y="3820450"/>
            <a:ext cx="6511901" cy="116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4"/>
          <p:cNvPicPr preferRelativeResize="0"/>
          <p:nvPr/>
        </p:nvPicPr>
        <p:blipFill rotWithShape="1">
          <a:blip r:embed="rId3">
            <a:alphaModFix/>
          </a:blip>
          <a:srcRect t="15824" b="26631"/>
          <a:stretch/>
        </p:blipFill>
        <p:spPr>
          <a:xfrm>
            <a:off x="0" y="3439100"/>
            <a:ext cx="9144000" cy="21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Reinforcement Learning</a:t>
            </a:r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>
            <a:off x="387900" y="11441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Reinforcement learning is one of the three most basic machine learning techniques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Unlike supervised and unsupervised learning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It does not require labeled data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It does not need to directly correct every action</a:t>
            </a:r>
            <a:endParaRPr sz="16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By setting positive and negative rewards, the program can teach itself how to play games or perform actions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Q- learning training</a:t>
            </a:r>
            <a:endParaRPr/>
          </a:p>
        </p:txBody>
      </p:sp>
      <p:pic>
        <p:nvPicPr>
          <p:cNvPr id="192" name="Google Shape;1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400" y="1587250"/>
            <a:ext cx="8368200" cy="286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DQN Training - 50 Episodes</a:t>
            </a:r>
            <a:endParaRPr/>
          </a:p>
        </p:txBody>
      </p:sp>
      <p:pic>
        <p:nvPicPr>
          <p:cNvPr id="198" name="Google Shape;198;p33"/>
          <p:cNvPicPr preferRelativeResize="0"/>
          <p:nvPr/>
        </p:nvPicPr>
        <p:blipFill rotWithShape="1">
          <a:blip r:embed="rId3">
            <a:alphaModFix/>
          </a:blip>
          <a:srcRect t="10757" b="4604"/>
          <a:stretch/>
        </p:blipFill>
        <p:spPr>
          <a:xfrm>
            <a:off x="2170800" y="1545025"/>
            <a:ext cx="4908750" cy="30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3"/>
          <p:cNvSpPr txBox="1"/>
          <p:nvPr/>
        </p:nvSpPr>
        <p:spPr>
          <a:xfrm>
            <a:off x="3168225" y="1185213"/>
            <a:ext cx="2913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Score per Game - DQN Training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0" name="Google Shape;200;p33"/>
          <p:cNvSpPr txBox="1"/>
          <p:nvPr/>
        </p:nvSpPr>
        <p:spPr>
          <a:xfrm>
            <a:off x="3883625" y="4554763"/>
            <a:ext cx="29139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Numbers of Steps (in thousands)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DQN Training (200 Episodes) vs Q-Learning (500 Episodes)</a:t>
            </a:r>
            <a:endParaRPr sz="3100"/>
          </a:p>
        </p:txBody>
      </p:sp>
      <p:sp>
        <p:nvSpPr>
          <p:cNvPr id="206" name="Google Shape;206;p3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7" name="Google Shape;2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475" y="1278837"/>
            <a:ext cx="3971174" cy="366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825" y="1304640"/>
            <a:ext cx="4638650" cy="3449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>
            <a:spLocks noGrp="1"/>
          </p:cNvSpPr>
          <p:nvPr>
            <p:ph type="title"/>
          </p:nvPr>
        </p:nvSpPr>
        <p:spPr>
          <a:xfrm>
            <a:off x="311700" y="1418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DQN Results - Training 200 Episodes/Test 10 Games</a:t>
            </a:r>
            <a:endParaRPr sz="3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/>
          </a:p>
        </p:txBody>
      </p:sp>
      <p:sp>
        <p:nvSpPr>
          <p:cNvPr id="214" name="Google Shape;214;p35"/>
          <p:cNvSpPr txBox="1">
            <a:spLocks noGrp="1"/>
          </p:cNvSpPr>
          <p:nvPr>
            <p:ph type="body" idx="1"/>
          </p:nvPr>
        </p:nvSpPr>
        <p:spPr>
          <a:xfrm>
            <a:off x="714575" y="127975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aseline="30000"/>
              <a:t>Score 480.0</a:t>
            </a:r>
            <a:endParaRPr sz="3000" baseline="30000"/>
          </a:p>
          <a:p>
            <a:pPr marL="0" lvl="0" indent="0" algn="l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aseline="30000"/>
              <a:t>Score 520.0</a:t>
            </a:r>
            <a:endParaRPr sz="3000" baseline="30000"/>
          </a:p>
          <a:p>
            <a:pPr marL="0" lvl="0" indent="0" algn="l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aseline="30000"/>
              <a:t>Score 260.0</a:t>
            </a:r>
            <a:endParaRPr sz="3000" baseline="30000"/>
          </a:p>
          <a:p>
            <a:pPr marL="0" lvl="0" indent="0" algn="l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aseline="30000"/>
              <a:t>Score 405.0</a:t>
            </a:r>
            <a:endParaRPr sz="3000" baseline="30000"/>
          </a:p>
          <a:p>
            <a:pPr marL="0" lvl="0" indent="0" algn="l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aseline="30000"/>
              <a:t>Score 190.0</a:t>
            </a:r>
            <a:endParaRPr sz="3000" baseline="30000"/>
          </a:p>
          <a:p>
            <a:pPr marL="0" lvl="0" indent="0" algn="l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aseline="30000"/>
              <a:t>Score 855.0</a:t>
            </a:r>
            <a:endParaRPr sz="3000" baseline="30000"/>
          </a:p>
          <a:p>
            <a:pPr marL="0" lvl="0" indent="0" algn="l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aseline="30000"/>
              <a:t>Score 630.0</a:t>
            </a:r>
            <a:endParaRPr sz="3000" baseline="30000"/>
          </a:p>
          <a:p>
            <a:pPr marL="0" lvl="0" indent="0" algn="l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aseline="30000"/>
              <a:t>Score 345.0</a:t>
            </a:r>
            <a:endParaRPr sz="3000" baseline="30000"/>
          </a:p>
          <a:p>
            <a:pPr marL="0" lvl="0" indent="0" algn="l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aseline="30000"/>
              <a:t>Score 305.0</a:t>
            </a:r>
            <a:endParaRPr sz="3000" baseline="30000"/>
          </a:p>
          <a:p>
            <a:pPr marL="0" lvl="0" indent="0" algn="l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aseline="30000"/>
              <a:t>Score 225.0</a:t>
            </a:r>
            <a:endParaRPr sz="3000" baseline="30000"/>
          </a:p>
          <a:p>
            <a:pPr marL="0" lvl="0" indent="0" algn="l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 baseline="30000"/>
              <a:t>Average Score:  394.0</a:t>
            </a:r>
            <a:endParaRPr sz="3300" b="1" baseline="30000"/>
          </a:p>
          <a:p>
            <a:pPr marL="0" lvl="0" indent="0" algn="l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15" name="Google Shape;21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5100" y="751488"/>
            <a:ext cx="5277200" cy="392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5"/>
          <p:cNvSpPr txBox="1"/>
          <p:nvPr/>
        </p:nvSpPr>
        <p:spPr>
          <a:xfrm rot="-5400000">
            <a:off x="3268150" y="2449913"/>
            <a:ext cx="9192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Score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7" name="Google Shape;217;p35"/>
          <p:cNvSpPr txBox="1"/>
          <p:nvPr/>
        </p:nvSpPr>
        <p:spPr>
          <a:xfrm>
            <a:off x="5826450" y="4496663"/>
            <a:ext cx="18285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Episode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8" name="Google Shape;218;p35"/>
          <p:cNvSpPr txBox="1"/>
          <p:nvPr/>
        </p:nvSpPr>
        <p:spPr>
          <a:xfrm>
            <a:off x="4770375" y="849263"/>
            <a:ext cx="29922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Score per Episode DQN Training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6"/>
          <p:cNvPicPr preferRelativeResize="0"/>
          <p:nvPr/>
        </p:nvPicPr>
        <p:blipFill rotWithShape="1">
          <a:blip r:embed="rId3">
            <a:alphaModFix/>
          </a:blip>
          <a:srcRect t="2835" r="7458" b="5681"/>
          <a:stretch/>
        </p:blipFill>
        <p:spPr>
          <a:xfrm>
            <a:off x="321475" y="94900"/>
            <a:ext cx="8230050" cy="49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>
            <a:spLocks noGrp="1"/>
          </p:cNvSpPr>
          <p:nvPr>
            <p:ph type="title"/>
          </p:nvPr>
        </p:nvSpPr>
        <p:spPr>
          <a:xfrm>
            <a:off x="311700" y="2294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DQN Results</a:t>
            </a:r>
            <a:endParaRPr/>
          </a:p>
        </p:txBody>
      </p:sp>
      <p:sp>
        <p:nvSpPr>
          <p:cNvPr id="229" name="Google Shape;229;p37"/>
          <p:cNvSpPr txBox="1">
            <a:spLocks noGrp="1"/>
          </p:cNvSpPr>
          <p:nvPr>
            <p:ph type="body" idx="1"/>
          </p:nvPr>
        </p:nvSpPr>
        <p:spPr>
          <a:xfrm>
            <a:off x="51300" y="936825"/>
            <a:ext cx="9041400" cy="40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DQN performed a lot better than Q-Learning did, but it took a lot more time to train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Top Score - 855 (compared to Q-Learning’s 260)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Avg Score - 394 (compared to Q-Learning’s 146)</a:t>
            </a:r>
            <a:endParaRPr sz="16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With a very large state space, DQN could find the best move for every scenario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also meant that the training time was a lot longer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/>
              <a:t>Training just 50 episodes took almost 3 hours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Training 50 episodes with Q-Learning only took about 10 minutes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DQN algorithm performed much better when we gave it more time to train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Q-Learning had a lot fewer steps (by a factor of 100) but a lot more episodes (300 more episodes), and it still did not do as well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When it comes down to it, DQN actually played the game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It knew where to hide, when to shoot, and the pink think at the top is bonus points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Q-Learning had no clue about any of that except how to hide</a:t>
            </a:r>
            <a:endParaRPr sz="1600"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  <p:sp>
        <p:nvSpPr>
          <p:cNvPr id="235" name="Google Shape;235;p3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this link to access out GitHub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https://github.com/johndinofrio/ENPM690_Final_Project.git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41" name="Google Shape;241;p3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https://www.freecodecamp.org/news/an-introduction-to-reinforcement-learning-4339519de419/</a:t>
            </a:r>
            <a:endParaRPr sz="13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https://simoninithomas.github.io/Deep_reinforcement_learning_Course/</a:t>
            </a:r>
            <a:endParaRPr sz="13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https://yilundu.github.io/2016/12/24/Deep-Q-Learning-on-Space-Invaders.html</a:t>
            </a:r>
            <a:endParaRPr sz="13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6"/>
              </a:rPr>
              <a:t>https://www.youtube.com/watch?v=PnHCvfgC_ZA&amp;list=PL7-jPKtc4r78-wCZcQn5IqyuWhBZ8fOxT&amp;index=4</a:t>
            </a:r>
            <a:endParaRPr sz="13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7"/>
              </a:rPr>
              <a:t>https://www.youtube.com/watch?v=0g4j2k_Ggc4&amp;list=PL7-jPKtc4r78-wCZcQn5IqyuWhBZ8fOxT&amp;index=5</a:t>
            </a:r>
            <a:endParaRPr sz="13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https://www.youtube.com/watch?v=gCJyVX98KJ4</a:t>
            </a:r>
            <a:endParaRPr sz="13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Space Invaders</a:t>
            </a: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119637" y="1070551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used it to teach the computer how to play the Atari game</a:t>
            </a:r>
            <a:r>
              <a:rPr lang="en" b="1" u="sng"/>
              <a:t> Space Invaders</a:t>
            </a:r>
            <a:endParaRPr b="1" u="sng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used both Q-Learning 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DQN to demonstrate 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and compare how the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methods worked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6275" y="1825100"/>
            <a:ext cx="5256451" cy="295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300" y="0"/>
            <a:ext cx="784139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534825" y="4351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Q-Learning</a:t>
            </a:r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782662" y="1070551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Q-Learning is quite simple to implement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entire algorithm depends on an array called a </a:t>
            </a:r>
            <a:r>
              <a:rPr lang="en" sz="2000" b="1">
                <a:solidFill>
                  <a:srgbClr val="E06666"/>
                </a:solidFill>
              </a:rPr>
              <a:t>Q-Table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Q-Table is </a:t>
            </a:r>
            <a:r>
              <a:rPr lang="en" i="1"/>
              <a:t>n </a:t>
            </a:r>
            <a:r>
              <a:rPr lang="en"/>
              <a:t>x </a:t>
            </a:r>
            <a:r>
              <a:rPr lang="en" i="1"/>
              <a:t>m</a:t>
            </a:r>
            <a:r>
              <a:rPr lang="en"/>
              <a:t> dimensions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Where </a:t>
            </a:r>
            <a:r>
              <a:rPr lang="en" i="1"/>
              <a:t>n </a:t>
            </a:r>
            <a:r>
              <a:rPr lang="en"/>
              <a:t>is the number of actions possible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Where </a:t>
            </a:r>
            <a:r>
              <a:rPr lang="en" i="1"/>
              <a:t>m </a:t>
            </a:r>
            <a:r>
              <a:rPr lang="en"/>
              <a:t>is the number of states possible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every current state and action that led it there, the value in the Q-Table will change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value will go up if the reward was positive for that action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value will go down if the reward was negative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value could go up or down if there is no reward - this depends on the parameters you set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400375" y="415900"/>
            <a:ext cx="78474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Q-Learning</a:t>
            </a:r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1"/>
          </p:nvPr>
        </p:nvSpPr>
        <p:spPr>
          <a:xfrm>
            <a:off x="562575" y="944325"/>
            <a:ext cx="7775400" cy="39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both Q-Learning and DQN, there are certain parameters you can set</a:t>
            </a:r>
            <a:endParaRPr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 b="1">
                <a:solidFill>
                  <a:srgbClr val="E06666"/>
                </a:solidFill>
              </a:rPr>
              <a:t>Learning rate </a:t>
            </a:r>
            <a:r>
              <a:rPr lang="en" sz="1700"/>
              <a:t>- how much new data overwrites old data </a:t>
            </a:r>
            <a:endParaRPr sz="1700"/>
          </a:p>
          <a:p>
            <a:pPr marL="1371600" lvl="2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/>
              <a:t>0 = no learning		1 = only new info is retained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 b="1">
                <a:solidFill>
                  <a:srgbClr val="E06666"/>
                </a:solidFill>
              </a:rPr>
              <a:t>Discount rate</a:t>
            </a:r>
            <a:r>
              <a:rPr lang="en" sz="1700"/>
              <a:t> - short term or long term goals </a:t>
            </a:r>
            <a:endParaRPr sz="1700"/>
          </a:p>
          <a:p>
            <a:pPr marL="1371600" lvl="2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/>
              <a:t>0 = short-sighted		1 = far-sighted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 b="1">
                <a:solidFill>
                  <a:srgbClr val="E06666"/>
                </a:solidFill>
              </a:rPr>
              <a:t>Exploration rate</a:t>
            </a:r>
            <a:r>
              <a:rPr lang="en" sz="1700" b="1"/>
              <a:t> </a:t>
            </a:r>
            <a:r>
              <a:rPr lang="en" sz="1700"/>
              <a:t>- how often the program tries random, new actions</a:t>
            </a:r>
            <a:endParaRPr sz="1700"/>
          </a:p>
          <a:p>
            <a:pPr marL="1371600" lvl="2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/>
              <a:t>0 = never				1 = always new and random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 b="1">
                <a:solidFill>
                  <a:srgbClr val="E06666"/>
                </a:solidFill>
              </a:rPr>
              <a:t>Number of episodes</a:t>
            </a:r>
            <a:r>
              <a:rPr lang="en" sz="1700"/>
              <a:t> - the amount of attempts it gets (how many games) 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 b="1">
                <a:solidFill>
                  <a:srgbClr val="E06666"/>
                </a:solidFill>
              </a:rPr>
              <a:t>Number of steps</a:t>
            </a:r>
            <a:r>
              <a:rPr lang="en" sz="1700"/>
              <a:t> - the number of actions it can take per episode</a:t>
            </a:r>
            <a:endParaRPr sz="1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Q-Learning on Space Invaders</a:t>
            </a:r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b="1">
                <a:solidFill>
                  <a:srgbClr val="E06666"/>
                </a:solidFill>
              </a:rPr>
              <a:t>Learning rate </a:t>
            </a:r>
            <a:r>
              <a:rPr lang="en" sz="1700"/>
              <a:t>- 0.3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b="1">
                <a:solidFill>
                  <a:srgbClr val="E06666"/>
                </a:solidFill>
              </a:rPr>
              <a:t>Discount rate</a:t>
            </a:r>
            <a:r>
              <a:rPr lang="en" sz="1700"/>
              <a:t> - 0.7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b="1">
                <a:solidFill>
                  <a:srgbClr val="E06666"/>
                </a:solidFill>
              </a:rPr>
              <a:t>Exploration rate</a:t>
            </a:r>
            <a:r>
              <a:rPr lang="en" sz="1700" b="1"/>
              <a:t> </a:t>
            </a:r>
            <a:r>
              <a:rPr lang="en" sz="1700"/>
              <a:t>- Started at 1 and exponentially went down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b="1">
                <a:solidFill>
                  <a:srgbClr val="E06666"/>
                </a:solidFill>
              </a:rPr>
              <a:t>Number of episodes</a:t>
            </a:r>
            <a:r>
              <a:rPr lang="en" sz="1700"/>
              <a:t> - the amount of attempts it gets (how many games) 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b="1">
                <a:solidFill>
                  <a:srgbClr val="E06666"/>
                </a:solidFill>
              </a:rPr>
              <a:t>Number of steps</a:t>
            </a:r>
            <a:r>
              <a:rPr lang="en" sz="1700"/>
              <a:t> - Max 50000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b="1">
                <a:solidFill>
                  <a:srgbClr val="E06666"/>
                </a:solidFill>
              </a:rPr>
              <a:t>Action space </a:t>
            </a:r>
            <a:r>
              <a:rPr lang="en" sz="1700"/>
              <a:t>- 6 (move left, move right, shoot, move left/shoot, move </a:t>
            </a:r>
            <a:endParaRPr sz="1700"/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   right/shoot, do nothing)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b="1">
                <a:solidFill>
                  <a:srgbClr val="E06666"/>
                </a:solidFill>
              </a:rPr>
              <a:t>State space</a:t>
            </a:r>
            <a:r>
              <a:rPr lang="en" sz="1700"/>
              <a:t>- 160 (width of game)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387900" y="3309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Q-Learning Training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 Episodes</a:t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43050"/>
            <a:ext cx="4343400" cy="3600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"/>
            <a:ext cx="4572000" cy="4219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1241</Words>
  <Application>Microsoft Office PowerPoint</Application>
  <PresentationFormat>On-screen Show (16:9)</PresentationFormat>
  <Paragraphs>167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PT Sans Narrow</vt:lpstr>
      <vt:lpstr>Open Sans</vt:lpstr>
      <vt:lpstr>Tropic</vt:lpstr>
      <vt:lpstr>Q-Learning vs. DQN Comparing learning algorithms on Atari game Space Invaders</vt:lpstr>
      <vt:lpstr>Reinforcement Learning</vt:lpstr>
      <vt:lpstr>Space Invaders</vt:lpstr>
      <vt:lpstr>PowerPoint Presentation</vt:lpstr>
      <vt:lpstr>Q-Learning</vt:lpstr>
      <vt:lpstr>PowerPoint Presentation</vt:lpstr>
      <vt:lpstr>Q-Learning</vt:lpstr>
      <vt:lpstr>Q-Learning on Space Invaders</vt:lpstr>
      <vt:lpstr>Q-Learning Training 200 Episodes</vt:lpstr>
      <vt:lpstr>Q-Learning Test 200 Episodes</vt:lpstr>
      <vt:lpstr>Q-Learning Test 200 Episodes</vt:lpstr>
      <vt:lpstr>Q-Learning Training 200 Episodes</vt:lpstr>
      <vt:lpstr>Q-Learning Test 200 Episodes</vt:lpstr>
      <vt:lpstr>Q-Learning Test 500 Episodes</vt:lpstr>
      <vt:lpstr>Q-Learning Results</vt:lpstr>
      <vt:lpstr>Overcoming Shortcomings with Deep - Q Learning </vt:lpstr>
      <vt:lpstr>Implementation of Deep Q-learning Algorithm</vt:lpstr>
      <vt:lpstr>Making it work</vt:lpstr>
      <vt:lpstr>Making it Work</vt:lpstr>
      <vt:lpstr>Deep Q- learning training</vt:lpstr>
      <vt:lpstr>DQN Training - 50 Episodes</vt:lpstr>
      <vt:lpstr>DQN Training (200 Episodes) vs Q-Learning (500 Episodes)</vt:lpstr>
      <vt:lpstr>DQN Results - Training 200 Episodes/Test 10 Games </vt:lpstr>
      <vt:lpstr>PowerPoint Presentation</vt:lpstr>
      <vt:lpstr>DQN Results</vt:lpstr>
      <vt:lpstr>Code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Q-Learning vs. DQN Comparing learning algorithms on Atari game Space Invaders</dc:title>
  <cp:lastModifiedBy> </cp:lastModifiedBy>
  <cp:revision>1</cp:revision>
  <dcterms:modified xsi:type="dcterms:W3CDTF">2020-05-05T02:52:40Z</dcterms:modified>
</cp:coreProperties>
</file>